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7"/>
  </p:notesMasterIdLst>
  <p:handoutMasterIdLst>
    <p:handoutMasterId r:id="rId48"/>
  </p:handoutMasterIdLst>
  <p:sldIdLst>
    <p:sldId id="473" r:id="rId2"/>
    <p:sldId id="455" r:id="rId3"/>
    <p:sldId id="457" r:id="rId4"/>
    <p:sldId id="464" r:id="rId5"/>
    <p:sldId id="448" r:id="rId6"/>
    <p:sldId id="449" r:id="rId7"/>
    <p:sldId id="435" r:id="rId8"/>
    <p:sldId id="469" r:id="rId9"/>
    <p:sldId id="471" r:id="rId10"/>
    <p:sldId id="440" r:id="rId11"/>
    <p:sldId id="407" r:id="rId12"/>
    <p:sldId id="408" r:id="rId13"/>
    <p:sldId id="409" r:id="rId14"/>
    <p:sldId id="441" r:id="rId15"/>
    <p:sldId id="411" r:id="rId16"/>
    <p:sldId id="439" r:id="rId17"/>
    <p:sldId id="415" r:id="rId18"/>
    <p:sldId id="451" r:id="rId19"/>
    <p:sldId id="470" r:id="rId20"/>
    <p:sldId id="450" r:id="rId21"/>
    <p:sldId id="472" r:id="rId22"/>
    <p:sldId id="454" r:id="rId23"/>
    <p:sldId id="446" r:id="rId24"/>
    <p:sldId id="416" r:id="rId25"/>
    <p:sldId id="417" r:id="rId26"/>
    <p:sldId id="456" r:id="rId27"/>
    <p:sldId id="458" r:id="rId28"/>
    <p:sldId id="466" r:id="rId29"/>
    <p:sldId id="460" r:id="rId30"/>
    <p:sldId id="461" r:id="rId31"/>
    <p:sldId id="462" r:id="rId32"/>
    <p:sldId id="463" r:id="rId33"/>
    <p:sldId id="422" r:id="rId34"/>
    <p:sldId id="423" r:id="rId35"/>
    <p:sldId id="467" r:id="rId36"/>
    <p:sldId id="424" r:id="rId37"/>
    <p:sldId id="468" r:id="rId38"/>
    <p:sldId id="431" r:id="rId39"/>
    <p:sldId id="432" r:id="rId40"/>
    <p:sldId id="413" r:id="rId41"/>
    <p:sldId id="428" r:id="rId42"/>
    <p:sldId id="433" r:id="rId43"/>
    <p:sldId id="442" r:id="rId44"/>
    <p:sldId id="429" r:id="rId45"/>
    <p:sldId id="430" r:id="rId46"/>
  </p:sldIdLst>
  <p:sldSz cx="12192000" cy="6858000"/>
  <p:notesSz cx="7099300" cy="10234613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>
        <p:scale>
          <a:sx n="85" d="100"/>
          <a:sy n="85" d="100"/>
        </p:scale>
        <p:origin x="-624" y="-1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  <a:endParaRPr lang="en-US" sz="12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Relationship Id="rId25" Type="http://schemas.openxmlformats.org/officeDocument/2006/relationships/image" Target="../media/image50.png"/><Relationship Id="rId26" Type="http://schemas.openxmlformats.org/officeDocument/2006/relationships/image" Target="../media/image36.png"/><Relationship Id="rId10" Type="http://schemas.openxmlformats.org/officeDocument/2006/relationships/tags" Target="../tags/tag31.xml"/><Relationship Id="rId11" Type="http://schemas.openxmlformats.org/officeDocument/2006/relationships/tags" Target="../tags/tag32.xml"/><Relationship Id="rId12" Type="http://schemas.openxmlformats.org/officeDocument/2006/relationships/tags" Target="../tags/tag33.xml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36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54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37.png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tags" Target="../tags/tag68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78.png"/><Relationship Id="rId1" Type="http://schemas.openxmlformats.org/officeDocument/2006/relationships/tags" Target="../tags/tag62.xml"/><Relationship Id="rId2" Type="http://schemas.openxmlformats.org/officeDocument/2006/relationships/tags" Target="../tags/tag6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79551"/>
            <a:ext cx="6858000" cy="4987925"/>
          </a:xfrm>
        </p:spPr>
        <p:txBody>
          <a:bodyPr/>
          <a:lstStyle/>
          <a:p>
            <a:r>
              <a:rPr lang="en-US" sz="2400" dirty="0"/>
              <a:t>Homework 9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Released soon, due Monday 4/14 at 11:59pm</a:t>
            </a:r>
          </a:p>
          <a:p>
            <a:endParaRPr lang="en-US" sz="2400" dirty="0"/>
          </a:p>
          <a:p>
            <a:r>
              <a:rPr lang="en-US" sz="2400" dirty="0"/>
              <a:t>Final Contest (Optional)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Opportunities for extra credit every Sunday</a:t>
            </a:r>
          </a:p>
          <a:p>
            <a:endParaRPr lang="en-US" sz="2400" dirty="0" smtClean="0"/>
          </a:p>
          <a:p>
            <a:r>
              <a:rPr lang="en-US" sz="2400" dirty="0" smtClean="0"/>
              <a:t>Cal Day – Robot Learning Lab Open House</a:t>
            </a:r>
            <a:endParaRPr lang="en-US" sz="2400" dirty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Saturday 10am-1pm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000" baseline="30000" dirty="0" smtClean="0">
                <a:solidFill>
                  <a:srgbClr val="FF0000"/>
                </a:solidFill>
              </a:rPr>
              <a:t>rd</a:t>
            </a:r>
            <a:r>
              <a:rPr lang="en-US" sz="2000" dirty="0" smtClean="0">
                <a:solidFill>
                  <a:srgbClr val="FF0000"/>
                </a:solidFill>
              </a:rPr>
              <a:t> floor </a:t>
            </a:r>
            <a:r>
              <a:rPr lang="en-US" sz="2000" dirty="0" err="1" smtClean="0">
                <a:solidFill>
                  <a:srgbClr val="FF0000"/>
                </a:solidFill>
              </a:rPr>
              <a:t>Sutardja</a:t>
            </a:r>
            <a:r>
              <a:rPr lang="en-US" sz="2000" dirty="0" smtClean="0">
                <a:solidFill>
                  <a:srgbClr val="FF0000"/>
                </a:solidFill>
              </a:rPr>
              <a:t> Dai Hall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Robot demos of towel folding, knot tying, high-fives, fist-pumps, hugs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16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" name="Picture 3" descr="p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32" y="3657600"/>
            <a:ext cx="1883468" cy="28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2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Naïve </a:t>
            </a:r>
            <a:r>
              <a:rPr lang="en-US" sz="2400" dirty="0" err="1" smtClean="0">
                <a:latin typeface="Calibri"/>
                <a:cs typeface="Calibri"/>
              </a:rPr>
              <a:t>Bayes</a:t>
            </a:r>
            <a:r>
              <a:rPr lang="en-US" sz="2400" dirty="0" smtClean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One feature (variable) </a:t>
            </a:r>
            <a:r>
              <a:rPr lang="en-US" sz="2000" dirty="0" err="1" smtClean="0">
                <a:latin typeface="Calibri"/>
                <a:cs typeface="Calibri"/>
              </a:rPr>
              <a:t>F</a:t>
            </a:r>
            <a:r>
              <a:rPr lang="en-US" sz="2000" baseline="-25000" dirty="0" err="1" smtClean="0">
                <a:latin typeface="Calibri"/>
                <a:cs typeface="Calibri"/>
              </a:rPr>
              <a:t>ij</a:t>
            </a:r>
            <a:r>
              <a:rPr lang="en-US" sz="2000" dirty="0" smtClean="0">
                <a:latin typeface="Calibri"/>
                <a:cs typeface="Calibri"/>
              </a:rPr>
              <a:t> for each grid position &lt;</a:t>
            </a:r>
            <a:r>
              <a:rPr lang="en-US" sz="2000" dirty="0" err="1" smtClean="0">
                <a:latin typeface="Calibri"/>
                <a:cs typeface="Calibri"/>
              </a:rPr>
              <a:t>i,j</a:t>
            </a:r>
            <a:r>
              <a:rPr lang="en-US" sz="2000" dirty="0" smtClean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 smtClean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Naïve </a:t>
            </a:r>
            <a:r>
              <a:rPr lang="en-US" sz="2400" dirty="0" err="1" smtClean="0">
                <a:latin typeface="Calibri"/>
                <a:cs typeface="Calibri"/>
              </a:rPr>
              <a:t>Bayes</a:t>
            </a:r>
            <a:r>
              <a:rPr lang="en-US" sz="2400" dirty="0" smtClean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A general 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 smtClean="0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Total number of parameters is </a:t>
            </a:r>
            <a:r>
              <a:rPr lang="en-US" sz="2400" i="1" dirty="0" smtClean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 smtClean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values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 do we need in order to use Naïve </a:t>
            </a:r>
            <a:r>
              <a:rPr lang="en-US" sz="2800" dirty="0" err="1" smtClean="0"/>
              <a:t>Bayes</a:t>
            </a:r>
            <a:r>
              <a:rPr lang="en-US" sz="2800" dirty="0" smtClean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Start with a bunch of probabilities: P(Y) and the P(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|Y</a:t>
            </a:r>
            <a:r>
              <a:rPr lang="en-US" sz="2000" dirty="0" smtClean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Use standard inference to compute P(Y|F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…F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P(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|Y</a:t>
            </a:r>
            <a:r>
              <a:rPr lang="en-US" sz="2000" dirty="0" smtClean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These probabilities are collectively called the </a:t>
            </a:r>
            <a:r>
              <a:rPr lang="en-US" sz="2000" i="1" dirty="0" smtClean="0">
                <a:solidFill>
                  <a:srgbClr val="CC0000"/>
                </a:solidFill>
              </a:rPr>
              <a:t>parameters</a:t>
            </a:r>
            <a:r>
              <a:rPr lang="en-US" sz="2000" i="1" dirty="0" smtClean="0"/>
              <a:t> </a:t>
            </a:r>
            <a:r>
              <a:rPr lang="en-US" sz="2000" dirty="0" smtClean="0"/>
              <a:t>of the model and denoted by </a:t>
            </a:r>
            <a:r>
              <a:rPr lang="en-US" b="1" i="1" dirty="0" smtClean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Spam Filter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8"/>
            <a:ext cx="3886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Dear Sir.</a:t>
            </a:r>
          </a:p>
          <a:p>
            <a:endParaRPr lang="en-US" sz="1400"/>
          </a:p>
          <a:p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 BE REMOVED FROM FUTURE MAILINGS, SIMPLY REPLY TO THIS MESSAGE AND PUT "REMOVE" IN THE SUBJECT.</a:t>
            </a:r>
          </a:p>
          <a:p>
            <a:endParaRPr lang="en-US" sz="1400"/>
          </a:p>
          <a:p>
            <a:r>
              <a:rPr lang="en-US" sz="1400"/>
              <a:t>99  MILLION EMAIL ADDRESSES</a:t>
            </a:r>
          </a:p>
          <a:p>
            <a:r>
              <a:rPr lang="en-US" sz="1400"/>
              <a:t>  FOR ONLY $99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Bag-of-words Naïve </a:t>
            </a:r>
            <a:r>
              <a:rPr lang="en-US" sz="2400" dirty="0" err="1" smtClean="0">
                <a:latin typeface="Calibri"/>
                <a:cs typeface="Calibri"/>
              </a:rPr>
              <a:t>Bayes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Features: </a:t>
            </a:r>
            <a:r>
              <a:rPr lang="en-US" sz="2000" dirty="0" err="1" smtClean="0">
                <a:latin typeface="Calibri"/>
                <a:cs typeface="Calibri"/>
              </a:rPr>
              <a:t>W</a:t>
            </a:r>
            <a:r>
              <a:rPr lang="en-US" sz="2000" baseline="-25000" dirty="0" err="1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 is the word at </a:t>
            </a:r>
            <a:r>
              <a:rPr lang="en-US" sz="2000" dirty="0" err="1" smtClean="0">
                <a:latin typeface="Calibri"/>
                <a:cs typeface="Calibri"/>
              </a:rPr>
              <a:t>positon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i</a:t>
            </a: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New: each </a:t>
            </a:r>
            <a:r>
              <a:rPr lang="en-US" sz="2000" dirty="0" err="1" smtClean="0">
                <a:latin typeface="Calibri"/>
                <a:cs typeface="Calibri"/>
              </a:rPr>
              <a:t>W</a:t>
            </a:r>
            <a:r>
              <a:rPr lang="en-US" sz="2000" baseline="-25000" dirty="0" err="1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 smtClean="0">
                <a:latin typeface="Calibri"/>
                <a:cs typeface="Calibri"/>
              </a:rPr>
              <a:t>probs</a:t>
            </a:r>
            <a:r>
              <a:rPr lang="en-US" sz="1800" dirty="0" smtClean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532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Model: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400" smtClean="0"/>
              <a:t>What are the parameters?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Where do these tables come from?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Spam Example</a:t>
            </a:r>
          </a:p>
        </p:txBody>
      </p:sp>
      <p:graphicFrame>
        <p:nvGraphicFramePr>
          <p:cNvPr id="1298436" name="Group 4"/>
          <p:cNvGraphicFramePr>
            <a:graphicFrameLocks noGrp="1"/>
          </p:cNvGraphicFramePr>
          <p:nvPr/>
        </p:nvGraphicFramePr>
        <p:xfrm>
          <a:off x="2590800" y="1600200"/>
          <a:ext cx="6858000" cy="402336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P(w|spam)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P(w|ham)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Spam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Ham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(prior)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Gary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8512" name="Text Box 80"/>
          <p:cNvSpPr txBox="1">
            <a:spLocks noChangeArrowheads="1"/>
          </p:cNvSpPr>
          <p:nvPr/>
        </p:nvSpPr>
        <p:spPr bwMode="auto">
          <a:xfrm>
            <a:off x="7391400" y="5943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P(spam | w) = 98.9</a:t>
            </a:r>
          </a:p>
        </p:txBody>
      </p:sp>
      <p:sp>
        <p:nvSpPr>
          <p:cNvPr id="1298513" name="Line 81"/>
          <p:cNvSpPr>
            <a:spLocks noChangeShapeType="1"/>
          </p:cNvSpPr>
          <p:nvPr/>
        </p:nvSpPr>
        <p:spPr bwMode="auto">
          <a:xfrm>
            <a:off x="7315200" y="5791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685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6858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6858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2" grpId="0"/>
      <p:bldP spid="1298513" grpId="0" animBg="1"/>
      <p:bldP spid="1298514" grpId="0" animBg="1"/>
      <p:bldP spid="1298515" grpId="0" animBg="1"/>
      <p:bldP spid="1298516" grpId="0" animBg="1"/>
      <p:bldP spid="12985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Testing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Naïve </a:t>
            </a:r>
            <a:r>
              <a:rPr lang="en-US" sz="3600" dirty="0" err="1" smtClean="0"/>
              <a:t>Bayes</a:t>
            </a:r>
            <a:endParaRPr lang="en-US" sz="3600" dirty="0" smtClean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(Tune </a:t>
            </a:r>
            <a:r>
              <a:rPr lang="en-US" sz="1600" dirty="0" err="1" smtClean="0">
                <a:latin typeface="Calibri"/>
                <a:cs typeface="Calibri"/>
              </a:rPr>
              <a:t>hyperparameters</a:t>
            </a:r>
            <a:r>
              <a:rPr lang="en-US" sz="1600" dirty="0" smtClean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>
                <a:latin typeface="Calibri"/>
                <a:cs typeface="Calibri"/>
              </a:rPr>
              <a:t>Overfitting</a:t>
            </a:r>
            <a:r>
              <a:rPr lang="en-US" sz="1800" dirty="0" smtClean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Want a classifier which does well on </a:t>
            </a:r>
            <a:r>
              <a:rPr lang="en-US" sz="1600" i="1" dirty="0" smtClean="0">
                <a:latin typeface="Calibri"/>
                <a:cs typeface="Calibri"/>
              </a:rPr>
              <a:t>test</a:t>
            </a:r>
            <a:r>
              <a:rPr lang="en-US" sz="1600" dirty="0" smtClean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>
                <a:latin typeface="Calibri"/>
                <a:cs typeface="Calibri"/>
              </a:rPr>
              <a:t>Overfitting</a:t>
            </a:r>
            <a:r>
              <a:rPr lang="en-US" sz="1600" dirty="0" smtClean="0">
                <a:latin typeface="Calibri"/>
                <a:cs typeface="Calibri"/>
              </a:rPr>
              <a:t>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We’ll investigate </a:t>
            </a:r>
            <a:r>
              <a:rPr lang="en-US" sz="1600" dirty="0" err="1" smtClean="0">
                <a:latin typeface="Calibri"/>
                <a:cs typeface="Calibri"/>
              </a:rPr>
              <a:t>overfitting</a:t>
            </a:r>
            <a:r>
              <a:rPr lang="en-US" sz="1600" dirty="0" smtClean="0">
                <a:latin typeface="Calibri"/>
                <a:cs typeface="Calibri"/>
              </a:rPr>
              <a:t> and generalization formally in a few lectures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and </a:t>
            </a:r>
            <a:r>
              <a:rPr lang="en-US" dirty="0" err="1" smtClean="0"/>
              <a:t>Overfitting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 smtClean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Posteriors determined by </a:t>
            </a:r>
            <a:r>
              <a:rPr lang="en-US" sz="2000" i="1" dirty="0" smtClean="0"/>
              <a:t>relative </a:t>
            </a:r>
            <a:r>
              <a:rPr lang="en-US" sz="2000" dirty="0" smtClean="0"/>
              <a:t>probabilities (odds ratios):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Relative frequency parameters will </a:t>
            </a:r>
            <a:r>
              <a:rPr lang="en-US" sz="2000" dirty="0" err="1" smtClean="0">
                <a:solidFill>
                  <a:srgbClr val="C00000"/>
                </a:solidFill>
              </a:rPr>
              <a:t>overfit</a:t>
            </a:r>
            <a:r>
              <a:rPr lang="en-US" sz="2000" dirty="0" smtClean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Wouldn’t </a:t>
            </a:r>
            <a:r>
              <a:rPr lang="en-US" sz="1800" i="1" dirty="0" smtClean="0"/>
              <a:t>generalize</a:t>
            </a:r>
            <a:r>
              <a:rPr lang="en-US" sz="1800" dirty="0" smtClean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To generalize better: we need to </a:t>
            </a:r>
            <a:r>
              <a:rPr lang="en-US" sz="2000" dirty="0" smtClean="0">
                <a:solidFill>
                  <a:srgbClr val="CC0000"/>
                </a:solidFill>
              </a:rPr>
              <a:t>smooth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CC0000"/>
                </a:solidFill>
              </a:rPr>
              <a:t>regularize </a:t>
            </a:r>
            <a:r>
              <a:rPr lang="en-US" sz="2000" dirty="0" smtClean="0"/>
              <a:t>the estimates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Elicitation:</a:t>
            </a:r>
            <a:r>
              <a:rPr lang="en-US" sz="2400" dirty="0" smtClean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Empirically: </a:t>
            </a:r>
            <a:r>
              <a:rPr lang="en-US" sz="2400" dirty="0" smtClean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E.g.: for each outcome x, look at the </a:t>
            </a:r>
            <a:r>
              <a:rPr lang="en-US" sz="2000" i="1" dirty="0" smtClean="0">
                <a:solidFill>
                  <a:srgbClr val="CC0000"/>
                </a:solidFill>
              </a:rPr>
              <a:t>empirical rate</a:t>
            </a:r>
            <a:r>
              <a:rPr lang="en-US" sz="2000" dirty="0" smtClean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This is the estimate that maximizes the </a:t>
            </a:r>
            <a:r>
              <a:rPr lang="en-US" sz="2000" i="1" dirty="0" smtClean="0">
                <a:solidFill>
                  <a:srgbClr val="CC0000"/>
                </a:solidFill>
              </a:rPr>
              <a:t>likelihood of the data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2400" i="1" dirty="0" smtClean="0"/>
          </a:p>
          <a:p>
            <a:pPr eaLnBrk="1" hangingPunct="1">
              <a:lnSpc>
                <a:spcPct val="80000"/>
              </a:lnSpc>
            </a:pPr>
            <a:endParaRPr lang="en-US" sz="2400" i="1" dirty="0" smtClean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1" name="Oval 8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2" name="Oval 6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4" name="Oval 8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5" name="Oval 6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7" name="Oval 8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8" name="Oval 6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70" name="Oval 8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71" name="Oval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73" name="Oval 8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Up until now: how use a model to make optimal decisions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Machine learning: how to acquire a model from data / experience</a:t>
            </a:r>
          </a:p>
          <a:p>
            <a:pPr lvl="1" eaLnBrk="1" hangingPunct="1"/>
            <a:r>
              <a:rPr lang="en-US" sz="2400" dirty="0" smtClean="0"/>
              <a:t>Learning parameters (e.g. probabilities)</a:t>
            </a:r>
          </a:p>
          <a:p>
            <a:pPr lvl="1" eaLnBrk="1" hangingPunct="1"/>
            <a:r>
              <a:rPr lang="en-US" sz="2400" dirty="0" smtClean="0"/>
              <a:t>Learning structure (e.g. BN graphs)</a:t>
            </a:r>
          </a:p>
          <a:p>
            <a:pPr lvl="1" eaLnBrk="1" hangingPunct="1"/>
            <a:r>
              <a:rPr lang="en-US" sz="2400" dirty="0" smtClean="0"/>
              <a:t>Learning hidden concepts (e.g. clustering)</a:t>
            </a:r>
          </a:p>
          <a:p>
            <a:pPr lvl="1" eaLnBrk="1" hangingPunct="1"/>
            <a:endParaRPr lang="en-US" sz="2400" dirty="0" smtClean="0"/>
          </a:p>
          <a:p>
            <a:r>
              <a:rPr lang="en-US" sz="2800" dirty="0" smtClean="0"/>
              <a:t>Today: model-based classification with Naive </a:t>
            </a:r>
            <a:r>
              <a:rPr lang="en-US" sz="2800" dirty="0" err="1" smtClean="0"/>
              <a:t>Bayes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Events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Can derive this estimate with </a:t>
            </a:r>
            <a:r>
              <a:rPr lang="en-US" sz="2000" i="1" dirty="0" err="1" smtClean="0">
                <a:latin typeface="Calibri"/>
                <a:cs typeface="Calibri"/>
              </a:rPr>
              <a:t>Dirichlet</a:t>
            </a:r>
            <a:r>
              <a:rPr lang="en-US" sz="2000" i="1" dirty="0" smtClean="0">
                <a:latin typeface="Calibri"/>
                <a:cs typeface="Calibri"/>
              </a:rPr>
              <a:t> priors</a:t>
            </a:r>
            <a:r>
              <a:rPr lang="en-US" sz="2000" dirty="0" smtClean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k is the </a:t>
            </a:r>
            <a:r>
              <a:rPr lang="en-US" sz="2000" dirty="0" smtClean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 smtClean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practice, Laplace often performs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What if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For even better ways to estimate parameters, as well as details of the math, see cs281a, cs288</a:t>
            </a: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For real classification problems, smoothing is critical</a:t>
            </a:r>
          </a:p>
          <a:p>
            <a:pPr eaLnBrk="1" hangingPunct="1"/>
            <a:r>
              <a:rPr lang="en-US" sz="2400" dirty="0" smtClean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alibri"/>
                <a:cs typeface="Calibri"/>
              </a:rPr>
              <a:t>Hyperparameters</a:t>
            </a:r>
            <a:r>
              <a:rPr lang="en-US" sz="2400" dirty="0" smtClean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 smtClean="0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 smtClean="0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Examples of errors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First step: get a </a:t>
            </a:r>
            <a:r>
              <a:rPr lang="en-US" sz="2400" smtClean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</a:t>
            </a:r>
            <a:r>
              <a:rPr lang="en-US" sz="2000" smtClean="0">
                <a:solidFill>
                  <a:srgbClr val="CC0000"/>
                </a:solidFill>
              </a:rPr>
              <a:t>confidence </a:t>
            </a:r>
            <a:r>
              <a:rPr lang="en-US" sz="2000" smtClean="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3844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Classifier confidences are useful, when you can get them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Time: Perceptron!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vs. Recall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Let’s say we want to classify web pages 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	homepages or not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In a test set of 1K pages, there are 3 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Our classifier says they are all non-homepages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99.7 accuracy!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Need new measures for rare positive events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Precision: fraction of guessed positives which were actually positive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Recall: fraction of actual positives which were guessed as positive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Say we guess 5 homepages, of which 2 were actually 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Precision: 2 correct / 5 guessed = 0.4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Recall: 2 correct / 3 true = 0.67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Which is more important in customer support email automation?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Which is more important in airport face recognition?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629400" y="1524000"/>
            <a:ext cx="22860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705600" y="13716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7721600" y="2057400"/>
            <a:ext cx="812800" cy="812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239000" y="2057400"/>
            <a:ext cx="838200" cy="838200"/>
          </a:xfrm>
          <a:prstGeom prst="ellipse">
            <a:avLst/>
          </a:prstGeom>
          <a:solidFill>
            <a:srgbClr val="3333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010400" y="2895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guessed +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actual +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vs. Recall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Precision/recall tradeoff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Often, you can trade off precision and recall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works well with weakly calibrated classifiers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To summarize the tradeoff: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00"/>
                </a:solidFill>
              </a:rPr>
              <a:t>Break-even point:</a:t>
            </a:r>
            <a:r>
              <a:rPr lang="en-US" sz="2400" smtClean="0"/>
              <a:t> precision value when p =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00"/>
                </a:solidFill>
              </a:rPr>
              <a:t>F-measure:</a:t>
            </a:r>
            <a:r>
              <a:rPr lang="en-US" sz="2400" smtClean="0"/>
              <a:t> harmonic mean of p and r: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6521450" y="3633788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6521450" y="1793875"/>
            <a:ext cx="0" cy="1839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775" y="2030413"/>
            <a:ext cx="25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810000"/>
            <a:ext cx="7477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Freeform 8"/>
          <p:cNvSpPr>
            <a:spLocks/>
          </p:cNvSpPr>
          <p:nvPr/>
        </p:nvSpPr>
        <p:spPr bwMode="auto">
          <a:xfrm>
            <a:off x="6629400" y="1828800"/>
            <a:ext cx="1981200" cy="1676400"/>
          </a:xfrm>
          <a:custGeom>
            <a:avLst/>
            <a:gdLst>
              <a:gd name="T0" fmla="*/ 0 w 1248"/>
              <a:gd name="T1" fmla="*/ 0 h 1056"/>
              <a:gd name="T2" fmla="*/ 2147483647 w 1248"/>
              <a:gd name="T3" fmla="*/ 2147483647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056"/>
              <a:gd name="T14" fmla="*/ 1248 w 124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056">
                <a:moveTo>
                  <a:pt x="0" y="0"/>
                </a:moveTo>
                <a:cubicBezTo>
                  <a:pt x="43" y="110"/>
                  <a:pt x="167" y="505"/>
                  <a:pt x="260" y="657"/>
                </a:cubicBezTo>
                <a:cubicBezTo>
                  <a:pt x="353" y="809"/>
                  <a:pt x="391" y="848"/>
                  <a:pt x="556" y="915"/>
                </a:cubicBezTo>
                <a:cubicBezTo>
                  <a:pt x="721" y="982"/>
                  <a:pt x="1104" y="1027"/>
                  <a:pt x="1248" y="10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791200"/>
            <a:ext cx="2005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6553200" y="1905000"/>
            <a:ext cx="190500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1600200"/>
            <a:ext cx="685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7094538" y="30114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Features: The attributes used to make the ham / spam decision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Text Patterns: $</a:t>
            </a:r>
            <a:r>
              <a:rPr lang="en-US" sz="2000" dirty="0" err="1" smtClean="0"/>
              <a:t>dd</a:t>
            </a:r>
            <a:r>
              <a:rPr lang="en-US" sz="2000" dirty="0" smtClean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Non-text: </a:t>
            </a:r>
            <a:r>
              <a:rPr lang="en-US" sz="2000" dirty="0" err="1" smtClean="0"/>
              <a:t>SenderInContacts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Features: </a:t>
            </a:r>
            <a:r>
              <a:rPr lang="en-US" sz="2000" dirty="0" smtClean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Shape Patterns: </a:t>
            </a:r>
            <a:r>
              <a:rPr lang="en-US" sz="2000" dirty="0" err="1" smtClean="0">
                <a:latin typeface="Calibri"/>
                <a:cs typeface="Calibri"/>
              </a:rPr>
              <a:t>NumComponents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-US" sz="2000" dirty="0" err="1" smtClean="0">
                <a:latin typeface="Calibri"/>
                <a:cs typeface="Calibri"/>
              </a:rPr>
              <a:t>AspectRatio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-US" sz="2000" dirty="0" err="1" smtClean="0">
                <a:latin typeface="Calibri"/>
                <a:cs typeface="Calibri"/>
              </a:rPr>
              <a:t>NumLoops</a:t>
            </a: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Classification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 smtClean="0"/>
              <a:t>Model-based approach</a:t>
            </a:r>
          </a:p>
          <a:p>
            <a:pPr lvl="1"/>
            <a:r>
              <a:rPr lang="en-US" sz="2400" dirty="0" smtClean="0"/>
              <a:t>Build a model (e.g. Bayes’ net) where both the label and features are random variables</a:t>
            </a:r>
          </a:p>
          <a:p>
            <a:pPr lvl="1"/>
            <a:r>
              <a:rPr lang="en-US" sz="2400" dirty="0" smtClean="0"/>
              <a:t>Instantiate any observed features</a:t>
            </a:r>
          </a:p>
          <a:p>
            <a:pPr lvl="1"/>
            <a:r>
              <a:rPr lang="en-US" sz="2400" dirty="0" smtClean="0"/>
              <a:t>Query for the distribution of the label conditioned on the features</a:t>
            </a:r>
          </a:p>
          <a:p>
            <a:pPr lvl="4"/>
            <a:endParaRPr lang="en-US" dirty="0" smtClean="0"/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What structure should the BN have?</a:t>
            </a:r>
          </a:p>
          <a:p>
            <a:pPr lvl="1"/>
            <a:r>
              <a:rPr lang="en-US" sz="2400" dirty="0" smtClean="0"/>
              <a:t>How should we learn its parameters?</a:t>
            </a:r>
            <a:endParaRPr lang="en-US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precis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40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0}{recall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26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_1 = \frac{2}{1/p+1/r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2"/>
  <p:tag name="PICTUREFILESIZE" val="68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=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16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49783</TotalTime>
  <Words>2759</Words>
  <Application>Microsoft Macintosh PowerPoint</Application>
  <PresentationFormat>Custom</PresentationFormat>
  <Paragraphs>651</Paragraphs>
  <Slides>45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dan-berkeley-nlp-v1</vt:lpstr>
      <vt:lpstr>Announcements</vt:lpstr>
      <vt:lpstr>CS 188: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General Naïve Bayes</vt:lpstr>
      <vt:lpstr>Example: Conditional Probabilities</vt:lpstr>
      <vt:lpstr>A Spam Filter</vt:lpstr>
      <vt:lpstr>Naïve Bayes for Text</vt:lpstr>
      <vt:lpstr>Example: Spam Filtering</vt:lpstr>
      <vt:lpstr>Spam Example</vt:lpstr>
      <vt:lpstr>Training and Testing</vt:lpstr>
      <vt:lpstr>Important Concepts</vt:lpstr>
      <vt:lpstr>Generalization and Overfitting</vt:lpstr>
      <vt:lpstr>Overfitting</vt:lpstr>
      <vt:lpstr>Example: Overfitting</vt:lpstr>
      <vt:lpstr>Example: Overfitting</vt:lpstr>
      <vt:lpstr>Generalization and Overfitting</vt:lpstr>
      <vt:lpstr>Parameter Estimation</vt:lpstr>
      <vt:lpstr>Parameter Estimation</vt:lpstr>
      <vt:lpstr>Smoothing</vt:lpstr>
      <vt:lpstr>Maximum Likelihood?</vt:lpstr>
      <vt:lpstr>Unseen Events</vt:lpstr>
      <vt:lpstr>Laplace Smoothing</vt:lpstr>
      <vt:lpstr>Laplace Smoothing</vt:lpstr>
      <vt:lpstr>Estimation: Linear Interpolation* 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Confidences from a Classifier</vt:lpstr>
      <vt:lpstr>Summary</vt:lpstr>
      <vt:lpstr>Next Time: Perceptron!</vt:lpstr>
      <vt:lpstr>Precision vs. Recall</vt:lpstr>
      <vt:lpstr>Precision vs. Recall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2668</cp:revision>
  <dcterms:created xsi:type="dcterms:W3CDTF">2004-08-27T04:16:05Z</dcterms:created>
  <dcterms:modified xsi:type="dcterms:W3CDTF">2014-08-22T19:04:31Z</dcterms:modified>
</cp:coreProperties>
</file>